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24"/>
  </p:notesMasterIdLst>
  <p:sldIdLst>
    <p:sldId id="257" r:id="rId4"/>
    <p:sldId id="278" r:id="rId5"/>
    <p:sldId id="258" r:id="rId6"/>
    <p:sldId id="282" r:id="rId7"/>
    <p:sldId id="283" r:id="rId8"/>
    <p:sldId id="277" r:id="rId9"/>
    <p:sldId id="284" r:id="rId10"/>
    <p:sldId id="261" r:id="rId11"/>
    <p:sldId id="285" r:id="rId12"/>
    <p:sldId id="264" r:id="rId13"/>
    <p:sldId id="288" r:id="rId14"/>
    <p:sldId id="289" r:id="rId15"/>
    <p:sldId id="265" r:id="rId16"/>
    <p:sldId id="286" r:id="rId17"/>
    <p:sldId id="287" r:id="rId18"/>
    <p:sldId id="262" r:id="rId19"/>
    <p:sldId id="263" r:id="rId20"/>
    <p:sldId id="290" r:id="rId21"/>
    <p:sldId id="272" r:id="rId22"/>
    <p:sldId id="270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FA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50" autoAdjust="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78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690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064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5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77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rankings are based on answers to the main life evaluation question asked in the poll. This is called the </a:t>
            </a:r>
            <a:r>
              <a:rPr lang="en-US" dirty="0" err="1"/>
              <a:t>Cantril</a:t>
            </a:r>
            <a:r>
              <a:rPr lang="en-US" dirty="0"/>
              <a:t> ladder: it asks respondents to think of a ladder, with the best possible life for them being a 10, and the worst possible life being a 0.</a:t>
            </a:r>
            <a:endParaRPr lang="en-US" sz="14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8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97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067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26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66217" y="2146300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27484" y="1545431"/>
            <a:ext cx="3297300" cy="3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240870" y="1542069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27485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66215" y="1085850"/>
            <a:ext cx="25509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idx="2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866216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866217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2"/>
          </p:nvPr>
        </p:nvSpPr>
        <p:spPr>
          <a:xfrm>
            <a:off x="866216" y="514350"/>
            <a:ext cx="6619200" cy="27306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866217" y="4025494"/>
            <a:ext cx="66192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66216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66216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81101" y="1085850"/>
            <a:ext cx="59994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447800" y="2828380"/>
            <a:ext cx="5459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866216" y="3262993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673721" y="7284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40" name="Shape 140"/>
          <p:cNvSpPr txBox="1"/>
          <p:nvPr/>
        </p:nvSpPr>
        <p:spPr>
          <a:xfrm>
            <a:off x="6997867" y="19603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66216" y="2343151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489347" y="2000250"/>
            <a:ext cx="21957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3"/>
          </p:nvPr>
        </p:nvSpPr>
        <p:spPr>
          <a:xfrm>
            <a:off x="2912744" y="1485900"/>
            <a:ext cx="2202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4"/>
          </p:nvPr>
        </p:nvSpPr>
        <p:spPr>
          <a:xfrm>
            <a:off x="2904829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5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6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55" name="Shape 15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Shape 156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89347" y="3188212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idx="2"/>
          </p:nvPr>
        </p:nvSpPr>
        <p:spPr>
          <a:xfrm>
            <a:off x="489347" y="1657350"/>
            <a:ext cx="22050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3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4"/>
          </p:nvPr>
        </p:nvSpPr>
        <p:spPr>
          <a:xfrm>
            <a:off x="2917031" y="3188212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idx="5"/>
          </p:nvPr>
        </p:nvSpPr>
        <p:spPr>
          <a:xfrm>
            <a:off x="2917030" y="1657350"/>
            <a:ext cx="21978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6"/>
          </p:nvPr>
        </p:nvSpPr>
        <p:spPr>
          <a:xfrm>
            <a:off x="2916016" y="3620408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7"/>
          </p:nvPr>
        </p:nvSpPr>
        <p:spPr>
          <a:xfrm>
            <a:off x="5343525" y="318821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pic" idx="8"/>
          </p:nvPr>
        </p:nvSpPr>
        <p:spPr>
          <a:xfrm>
            <a:off x="5343524" y="1657350"/>
            <a:ext cx="21990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9"/>
          </p:nvPr>
        </p:nvSpPr>
        <p:spPr>
          <a:xfrm>
            <a:off x="5343431" y="3620406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71" name="Shape 171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Shape 172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Shape 173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 rot="5400000">
            <a:off x="2608990" y="-242012"/>
            <a:ext cx="3146700" cy="6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 rot="5400000">
            <a:off x="4700560" y="1850110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 rot="5400000">
            <a:off x="1259709" y="-104840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06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61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97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16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4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4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46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971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1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48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345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4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2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19">
            <a:alphaModFix/>
          </a:blip>
          <a:srcRect l="3614"/>
          <a:stretch/>
        </p:blipFill>
        <p:spPr>
          <a:xfrm>
            <a:off x="0" y="2002264"/>
            <a:ext cx="3027760" cy="314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20">
            <a:alphaModFix/>
          </a:blip>
          <a:srcRect l="35641"/>
          <a:stretch/>
        </p:blipFill>
        <p:spPr>
          <a:xfrm>
            <a:off x="0" y="2169260"/>
            <a:ext cx="1141809" cy="17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/>
          <p:nvPr/>
        </p:nvSpPr>
        <p:spPr>
          <a:xfrm>
            <a:off x="6456759" y="1257300"/>
            <a:ext cx="2114400" cy="2114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1">
            <a:alphaModFix/>
          </a:blip>
          <a:srcRect t="28815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22">
            <a:alphaModFix/>
          </a:blip>
          <a:srcRect b="23318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7828359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B5372E6-5C80-43C9-AA4A-63A6D2675B6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7E24-28AE-4825-B1CE-E2740D95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75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databank.worldbank.org/data/report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 idx="4294967295"/>
          </p:nvPr>
        </p:nvSpPr>
        <p:spPr>
          <a:xfrm>
            <a:off x="1792954" y="272434"/>
            <a:ext cx="5314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World Happiness</a:t>
            </a:r>
            <a:b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200" b="1" i="0" u="none" strike="noStrike" cap="none" dirty="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Shape 193">
            <a:extLst>
              <a:ext uri="{FF2B5EF4-FFF2-40B4-BE49-F238E27FC236}">
                <a16:creationId xmlns:a16="http://schemas.microsoft.com/office/drawing/2014/main" id="{55814AA5-23B4-4DBC-95DD-3284AE9EF9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4339" y="1050389"/>
            <a:ext cx="5955322" cy="351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193950" y="288600"/>
            <a:ext cx="66750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93957" y="288603"/>
            <a:ext cx="722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Wealth: 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GDP per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apita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204">
                <a:extLst>
                  <a:ext uri="{FF2B5EF4-FFF2-40B4-BE49-F238E27FC236}">
                    <a16:creationId xmlns:a16="http://schemas.microsoft.com/office/drawing/2014/main" id="{CF3CB5C5-1790-46C0-A052-4994FD91679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3423" y="1129125"/>
                <a:ext cx="7954200" cy="31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>
                  <a:spcBef>
                    <a:spcPts val="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of total output of a country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Gross domestic product (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GDP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÷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population of country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Demonstrates performance of countries</a:t>
                </a:r>
                <a:endParaRPr sz="20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15" name="Shape 204">
                <a:extLst>
                  <a:ext uri="{FF2B5EF4-FFF2-40B4-BE49-F238E27FC236}">
                    <a16:creationId xmlns:a16="http://schemas.microsoft.com/office/drawing/2014/main" id="{CF3CB5C5-1790-46C0-A052-4994FD91679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3423" y="1129125"/>
                <a:ext cx="7954200" cy="3146700"/>
              </a:xfrm>
              <a:prstGeom prst="rect">
                <a:avLst/>
              </a:prstGeom>
              <a:blipFill>
                <a:blip r:embed="rId3"/>
                <a:stretch>
                  <a:fillRect l="-460" t="-1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B375A9-8B3E-4CC5-932F-A33884E1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07" y="2817522"/>
            <a:ext cx="2270477" cy="1881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365F3-0647-42C2-A57E-4E25D7EC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20" y="2817522"/>
            <a:ext cx="23717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8A44FF-5E50-4126-BA22-B226D9079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95" y="756356"/>
            <a:ext cx="5733806" cy="41906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2E4AB2-44EF-4855-B12D-CDF1E4FBB6BF}"/>
              </a:ext>
            </a:extLst>
          </p:cNvPr>
          <p:cNvSpPr txBox="1"/>
          <p:nvPr/>
        </p:nvSpPr>
        <p:spPr>
          <a:xfrm>
            <a:off x="5970920" y="1917219"/>
            <a:ext cx="11158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Luxemburg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HS:6.9 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GDPPC:$111K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D1AF-7B5B-4E0A-A34C-9DD3E8F69F14}"/>
              </a:ext>
            </a:extLst>
          </p:cNvPr>
          <p:cNvSpPr txBox="1"/>
          <p:nvPr/>
        </p:nvSpPr>
        <p:spPr>
          <a:xfrm>
            <a:off x="3852820" y="2255717"/>
            <a:ext cx="1192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USA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HS:7.1 GDPPC:$56K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266C0-9770-4BFC-B118-B16D539D4397}"/>
              </a:ext>
            </a:extLst>
          </p:cNvPr>
          <p:cNvSpPr txBox="1"/>
          <p:nvPr/>
        </p:nvSpPr>
        <p:spPr>
          <a:xfrm>
            <a:off x="2077239" y="1112996"/>
            <a:ext cx="9203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Spain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HS:6.3 GDPPC:$25K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87CB7-46E7-4764-A78A-801F7445FCAA}"/>
              </a:ext>
            </a:extLst>
          </p:cNvPr>
          <p:cNvSpPr txBox="1"/>
          <p:nvPr/>
        </p:nvSpPr>
        <p:spPr>
          <a:xfrm>
            <a:off x="2537425" y="3776588"/>
            <a:ext cx="1192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Brundi</a:t>
            </a:r>
            <a:endParaRPr lang="en-US" sz="900" kern="1200" dirty="0">
              <a:solidFill>
                <a:prstClr val="black"/>
              </a:solidFill>
              <a:latin typeface="Century Gothic" panose="020B0502020202020204"/>
              <a:ea typeface="+mn-ea"/>
              <a:cs typeface="+mn-cs"/>
            </a:endParaRP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entury Gothic" panose="020B0502020202020204"/>
                <a:ea typeface="+mn-ea"/>
                <a:cs typeface="+mn-cs"/>
              </a:rPr>
              <a:t>HS:2.9 GDPPC:$300</a:t>
            </a:r>
          </a:p>
        </p:txBody>
      </p:sp>
      <p:sp>
        <p:nvSpPr>
          <p:cNvPr id="8" name="Shape 252">
            <a:extLst>
              <a:ext uri="{FF2B5EF4-FFF2-40B4-BE49-F238E27FC236}">
                <a16:creationId xmlns:a16="http://schemas.microsoft.com/office/drawing/2014/main" id="{FB2D937A-309A-41D9-BB88-C070D1C77CD9}"/>
              </a:ext>
            </a:extLst>
          </p:cNvPr>
          <p:cNvSpPr txBox="1"/>
          <p:nvPr/>
        </p:nvSpPr>
        <p:spPr>
          <a:xfrm>
            <a:off x="193957" y="288603"/>
            <a:ext cx="722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GDP per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apita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0885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503190-FD57-423C-8F5F-3833AE1B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6" y="899941"/>
            <a:ext cx="5418899" cy="3960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9C43A-F87A-42D2-8B53-C3D2E99E2282}"/>
              </a:ext>
            </a:extLst>
          </p:cNvPr>
          <p:cNvSpPr txBox="1"/>
          <p:nvPr/>
        </p:nvSpPr>
        <p:spPr>
          <a:xfrm>
            <a:off x="6024676" y="3891200"/>
            <a:ext cx="105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Switzerland</a:t>
            </a:r>
          </a:p>
          <a:p>
            <a:r>
              <a:rPr lang="en-US" sz="900" dirty="0">
                <a:solidFill>
                  <a:schemeClr val="bg1"/>
                </a:solidFill>
              </a:rPr>
              <a:t>BR:1.5 HS:7.6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23A9B-65E8-4B49-B5D9-100FBD47EF71}"/>
              </a:ext>
            </a:extLst>
          </p:cNvPr>
          <p:cNvSpPr txBox="1"/>
          <p:nvPr/>
        </p:nvSpPr>
        <p:spPr>
          <a:xfrm>
            <a:off x="2414344" y="3546605"/>
            <a:ext cx="13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Armenia</a:t>
            </a:r>
          </a:p>
          <a:p>
            <a:r>
              <a:rPr lang="en-US" sz="900" dirty="0">
                <a:solidFill>
                  <a:schemeClr val="bg1"/>
                </a:solidFill>
              </a:rPr>
              <a:t>BR:1.6 HS:4.3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1242A-B0B3-486D-94D9-D9F9D6776D4A}"/>
              </a:ext>
            </a:extLst>
          </p:cNvPr>
          <p:cNvSpPr txBox="1"/>
          <p:nvPr/>
        </p:nvSpPr>
        <p:spPr>
          <a:xfrm>
            <a:off x="4715499" y="1691364"/>
            <a:ext cx="8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Zambia</a:t>
            </a:r>
          </a:p>
          <a:p>
            <a:r>
              <a:rPr lang="en-US" sz="900" dirty="0">
                <a:solidFill>
                  <a:schemeClr val="bg1"/>
                </a:solidFill>
              </a:rPr>
              <a:t>BR:5 HS:5.1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A42A7-1146-44CA-B4F4-3B449381E117}"/>
              </a:ext>
            </a:extLst>
          </p:cNvPr>
          <p:cNvSpPr txBox="1"/>
          <p:nvPr/>
        </p:nvSpPr>
        <p:spPr>
          <a:xfrm>
            <a:off x="2064561" y="1227563"/>
            <a:ext cx="8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Chad</a:t>
            </a:r>
          </a:p>
          <a:p>
            <a:r>
              <a:rPr lang="en-US" sz="900" dirty="0">
                <a:solidFill>
                  <a:schemeClr val="bg1"/>
                </a:solidFill>
              </a:rPr>
              <a:t>BR:6 HS:3.6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96C5A-69CC-401E-9550-8CF62E768803}"/>
              </a:ext>
            </a:extLst>
          </p:cNvPr>
          <p:cNvSpPr/>
          <p:nvPr/>
        </p:nvSpPr>
        <p:spPr>
          <a:xfrm>
            <a:off x="547960" y="283045"/>
            <a:ext cx="303320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Family: Birth Rate</a:t>
            </a:r>
            <a:endParaRPr lang="en-US"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316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93982" y="254378"/>
            <a:ext cx="722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Health: 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Life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xpectancy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from Birth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1362A3-8526-41F6-BA97-74E22597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37" y="1093258"/>
            <a:ext cx="4764759" cy="34900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193982" y="254378"/>
            <a:ext cx="722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Health: Life Expectancy from Birth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783A29-545F-4E78-BC8D-490393A44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829604"/>
              </p:ext>
            </p:extLst>
          </p:nvPr>
        </p:nvGraphicFramePr>
        <p:xfrm>
          <a:off x="1004712" y="1072370"/>
          <a:ext cx="16055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Norway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Denmark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Switzerland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2AEBD0-3229-4D75-BB93-3C4B997C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66109"/>
              </p:ext>
            </p:extLst>
          </p:nvPr>
        </p:nvGraphicFramePr>
        <p:xfrm>
          <a:off x="3443323" y="1999470"/>
          <a:ext cx="16055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Philippines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Serbia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Jordan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Hungary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Jamaica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297453-5D27-462B-938B-F29ADC2E4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73720"/>
              </p:ext>
            </p:extLst>
          </p:nvPr>
        </p:nvGraphicFramePr>
        <p:xfrm>
          <a:off x="5881934" y="2788348"/>
          <a:ext cx="2505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230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Rwanda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Syria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Tanzania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Burundi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Central African Republic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87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193950" y="288600"/>
            <a:ext cx="66750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93957" y="288603"/>
            <a:ext cx="722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Freedom: Forms of Government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5" name="Shape 204">
            <a:extLst>
              <a:ext uri="{FF2B5EF4-FFF2-40B4-BE49-F238E27FC236}">
                <a16:creationId xmlns:a16="http://schemas.microsoft.com/office/drawing/2014/main" id="{CF3CB5C5-1790-46C0-A052-4994FD916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Full Democracy  - Citizens have direct and equal vote (e.g.  Norway)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Flawed Democracy – Citizens elect representatives (e.g. USA)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Hybrid Regime – Blend of autocracy and democracy (e.g. China, Iran)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Authoritarian – Submission to authority (e.g. Cuba, Venezuela)</a:t>
            </a: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411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93982" y="254378"/>
            <a:ext cx="722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Freedom: 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Forms of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overnment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91B6A-3931-49EA-8B7C-C838E678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19" y="1021943"/>
            <a:ext cx="612457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18" y="903767"/>
            <a:ext cx="5688116" cy="385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93957" y="288603"/>
            <a:ext cx="722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Freedom: 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Trust in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overnment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Wealth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Health (Life Expectancy)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Freedom</a:t>
            </a: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Summary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400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73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Data Sets </a:t>
            </a:r>
            <a:r>
              <a:rPr lang="en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</a:t>
            </a:r>
            <a:r>
              <a:rPr lang="en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sed in </a:t>
            </a:r>
            <a:r>
              <a:rPr lang="en-US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</a:t>
            </a:r>
            <a:r>
              <a:rPr lang="en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roject</a:t>
            </a:r>
            <a:endParaRPr sz="300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827484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Helvetica Neue"/>
              <a:buChar char="▶"/>
            </a:pPr>
            <a:r>
              <a:rPr lang="en" sz="200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Happiness scores by country from </a:t>
            </a:r>
            <a:r>
              <a:rPr lang="en" sz="200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https://www.kaggle.com/unsdsn/world-happiness</a:t>
            </a:r>
            <a:endParaRPr sz="2000" i="0" u="sng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endParaRPr sz="200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Helvetica Neue"/>
              <a:buChar char="▶"/>
            </a:pPr>
            <a:r>
              <a:rPr lang="en" sz="200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GDP Per Capita by Country Data : World Bank open data sources : </a:t>
            </a:r>
            <a:r>
              <a:rPr lang="en" sz="2000" i="0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  <a:hlinkClick r:id="rId4"/>
              </a:rPr>
              <a:t>http://databank.worldbank.org/data/reports.aspx</a:t>
            </a:r>
            <a:r>
              <a:rPr lang="en" sz="200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?</a:t>
            </a: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endParaRPr sz="200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Helvetica Neue"/>
              <a:buChar char="▶"/>
            </a:pPr>
            <a:r>
              <a:rPr lang="en" sz="200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Fertility Rate Per Woman Data : World Bank open data sources : http://databank.worldbank.org/data/reports.aspx?</a:t>
            </a: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endParaRPr sz="150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 idx="4294967295"/>
          </p:nvPr>
        </p:nvSpPr>
        <p:spPr>
          <a:xfrm>
            <a:off x="387750" y="293700"/>
            <a:ext cx="5314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Team Members</a:t>
            </a:r>
            <a:b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3200" b="1" i="0" u="none" strike="noStrike" cap="none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200" b="1" i="0" u="none" strike="noStrike" cap="none" dirty="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91D0E-26AA-4305-B635-A4DA2452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182864"/>
            <a:ext cx="4552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2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060549" y="2261850"/>
            <a:ext cx="2712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3000" b="1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sz="3000" i="0" u="none" strike="noStrike" cap="non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Examined the World Happiness Reports and want to share our findings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World H</a:t>
            </a:r>
            <a:r>
              <a:rPr lang="en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appiness </a:t>
            </a: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Reports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United Nations</a:t>
            </a:r>
          </a:p>
          <a:p>
            <a:pPr marL="254000" lvl="0" indent="-254000">
              <a:spcBef>
                <a:spcPts val="0"/>
              </a:spcBef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0" lvl="0" indent="-2540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Annual publication – initial report 2012</a:t>
            </a:r>
          </a:p>
          <a:p>
            <a:pPr marL="254000" lvl="0" indent="-254000">
              <a:spcBef>
                <a:spcPts val="0"/>
              </a:spcBef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0" lvl="0" indent="-2540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Ranks 156 countries by happiness levels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Income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Freedom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Trust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Health (Life Expectancy)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Social Support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Generosity 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0" lvl="0" indent="-2540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Help guide public policy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World H</a:t>
            </a:r>
            <a:r>
              <a:rPr lang="en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appiness </a:t>
            </a: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Reports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7193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4"/>
            <a:ext cx="7954200" cy="344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Sample of approximately 1,000 people per country </a:t>
            </a:r>
          </a:p>
          <a:p>
            <a:pPr marL="342900" indent="-342900">
              <a:spcBef>
                <a:spcPts val="0"/>
              </a:spcBef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Survey asking people to score their happiness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Income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Freedom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Trust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Health (Life Expectancy)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Social Support</a:t>
            </a:r>
          </a:p>
          <a:p>
            <a:pPr marL="711200" lvl="1" indent="-2540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Generosity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Scale: </a:t>
            </a:r>
            <a:r>
              <a:rPr lang="en-US" sz="2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Cantril</a:t>
            </a: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Ladder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9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Top Step = Best Possible Life = 10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9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Bottom Step = Worst Possible Life = 0 </a:t>
            </a:r>
            <a:endParaRPr lang="en-US" sz="17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How Conducted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62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Happiness is a state of well-being characterized by emotions ranging from contentment to intense joy.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Happiness is the feeling that comes over you when you know life is good and you cannot help but smile. It is the opposite of sadness.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Happiness is a unique sensation to each person.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Health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Family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Job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13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Material</a:t>
            </a:r>
          </a:p>
          <a:p>
            <a:pPr marL="342900" indent="-342900">
              <a:spcBef>
                <a:spcPts val="0"/>
              </a:spcBef>
            </a:pP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Definition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373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13423" y="1129125"/>
            <a:ext cx="79542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Wealth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Family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Health (Life Expectancy)</a:t>
            </a:r>
          </a:p>
          <a:p>
            <a:pPr marL="342900" indent="-342900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Freedom</a:t>
            </a:r>
            <a:endParaRPr sz="2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87750" y="293700"/>
            <a:ext cx="714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US" sz="30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Main Drivers of Happiness</a:t>
            </a:r>
            <a:endParaRPr sz="3000" b="1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32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193982" y="254378"/>
            <a:ext cx="722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World </a:t>
            </a: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</a:t>
            </a:r>
            <a:r>
              <a:rPr lang="en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egions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A75F-8271-4602-9984-A7E352FB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" y="876412"/>
            <a:ext cx="7804298" cy="4012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279A7-750E-4C0F-9CDE-A25C4787B875}"/>
              </a:ext>
            </a:extLst>
          </p:cNvPr>
          <p:cNvSpPr txBox="1"/>
          <p:nvPr/>
        </p:nvSpPr>
        <p:spPr>
          <a:xfrm>
            <a:off x="7105146" y="3318402"/>
            <a:ext cx="7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7.28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9EF50-A83A-4852-8D02-C08A4AD48E91}"/>
              </a:ext>
            </a:extLst>
          </p:cNvPr>
          <p:cNvSpPr txBox="1"/>
          <p:nvPr/>
        </p:nvSpPr>
        <p:spPr>
          <a:xfrm>
            <a:off x="5752208" y="1328640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5.33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5AE35-ED80-4D82-9688-3DB922E234BC}"/>
              </a:ext>
            </a:extLst>
          </p:cNvPr>
          <p:cNvSpPr txBox="1"/>
          <p:nvPr/>
        </p:nvSpPr>
        <p:spPr>
          <a:xfrm>
            <a:off x="6524371" y="1934490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5.63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BD3E9-5C35-45B3-8676-D27869EF8F7E}"/>
              </a:ext>
            </a:extLst>
          </p:cNvPr>
          <p:cNvSpPr txBox="1"/>
          <p:nvPr/>
        </p:nvSpPr>
        <p:spPr>
          <a:xfrm>
            <a:off x="3076353" y="3023191"/>
            <a:ext cx="513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6.14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F67A-B7EA-4317-9845-9CFC511DC6DB}"/>
              </a:ext>
            </a:extLst>
          </p:cNvPr>
          <p:cNvSpPr txBox="1"/>
          <p:nvPr/>
        </p:nvSpPr>
        <p:spPr>
          <a:xfrm>
            <a:off x="5433235" y="1974611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5.41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F55BF-7125-4C41-8192-542CB4AC923E}"/>
              </a:ext>
            </a:extLst>
          </p:cNvPr>
          <p:cNvSpPr txBox="1"/>
          <p:nvPr/>
        </p:nvSpPr>
        <p:spPr>
          <a:xfrm>
            <a:off x="2248376" y="1705306"/>
            <a:ext cx="74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7.27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A571A-6059-48AC-9518-1439CE3B4294}"/>
              </a:ext>
            </a:extLst>
          </p:cNvPr>
          <p:cNvSpPr txBox="1"/>
          <p:nvPr/>
        </p:nvSpPr>
        <p:spPr>
          <a:xfrm>
            <a:off x="6881863" y="2532333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5.32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618BE-1850-4027-B58B-94AEFA459AE9}"/>
              </a:ext>
            </a:extLst>
          </p:cNvPr>
          <p:cNvSpPr txBox="1"/>
          <p:nvPr/>
        </p:nvSpPr>
        <p:spPr>
          <a:xfrm>
            <a:off x="4763384" y="2564332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4.20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08B8A-7E66-4C34-A5F5-AE79622BB6E3}"/>
              </a:ext>
            </a:extLst>
          </p:cNvPr>
          <p:cNvSpPr txBox="1"/>
          <p:nvPr/>
        </p:nvSpPr>
        <p:spPr>
          <a:xfrm>
            <a:off x="4689671" y="1459445"/>
            <a:ext cx="59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6.69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4E67D-23A1-4B7C-A079-6A8E62DB477B}"/>
              </a:ext>
            </a:extLst>
          </p:cNvPr>
          <p:cNvSpPr txBox="1"/>
          <p:nvPr/>
        </p:nvSpPr>
        <p:spPr>
          <a:xfrm>
            <a:off x="6077804" y="2212284"/>
            <a:ext cx="4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4.58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6394-9B66-442B-AAFF-DDA3F916C88D}"/>
              </a:ext>
            </a:extLst>
          </p:cNvPr>
          <p:cNvSpPr txBox="1"/>
          <p:nvPr/>
        </p:nvSpPr>
        <p:spPr>
          <a:xfrm>
            <a:off x="4061157" y="3959311"/>
            <a:ext cx="15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Overall 5.34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193982" y="254378"/>
            <a:ext cx="722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Countries</a:t>
            </a:r>
            <a:endParaRPr sz="3000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C1DB49-DDC6-46EA-8D2E-36B28025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473513"/>
              </p:ext>
            </p:extLst>
          </p:nvPr>
        </p:nvGraphicFramePr>
        <p:xfrm>
          <a:off x="1004712" y="1072370"/>
          <a:ext cx="16055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Norway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7.54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Denmark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7.52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7.50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Switzerland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7.49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Finland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7.47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5C2DB4-3FC8-4511-B065-4355E4B04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83131"/>
              </p:ext>
            </p:extLst>
          </p:nvPr>
        </p:nvGraphicFramePr>
        <p:xfrm>
          <a:off x="3443323" y="1999470"/>
          <a:ext cx="16055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Philippines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5.43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Serbia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5.39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Jordan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5.34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Hungary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5.32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Jamaica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5.31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C328C3-31DC-4A7D-97D2-6E4EDC340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18519"/>
              </p:ext>
            </p:extLst>
          </p:nvPr>
        </p:nvGraphicFramePr>
        <p:xfrm>
          <a:off x="5881934" y="2788348"/>
          <a:ext cx="2505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230">
                  <a:extLst>
                    <a:ext uri="{9D8B030D-6E8A-4147-A177-3AD203B41FA5}">
                      <a16:colId xmlns:a16="http://schemas.microsoft.com/office/drawing/2014/main" val="151377556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7343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Rwanda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3.47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Syria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2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Tanzania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3.35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3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Burundi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2.90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1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Central African Republic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2.69</a:t>
                      </a:r>
                    </a:p>
                  </a:txBody>
                  <a:tcPr>
                    <a:solidFill>
                      <a:srgbClr val="E6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5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4542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572</Words>
  <Application>Microsoft Office PowerPoint</Application>
  <PresentationFormat>On-screen Show (16:9)</PresentationFormat>
  <Paragraphs>182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Century Gothic</vt:lpstr>
      <vt:lpstr>Cambria Math</vt:lpstr>
      <vt:lpstr>Calibri</vt:lpstr>
      <vt:lpstr>Arial</vt:lpstr>
      <vt:lpstr>Noto Sans Symbols</vt:lpstr>
      <vt:lpstr>Helvetica Neue</vt:lpstr>
      <vt:lpstr>Wingdings 3</vt:lpstr>
      <vt:lpstr>Simple Light</vt:lpstr>
      <vt:lpstr>Ion</vt:lpstr>
      <vt:lpstr>1_Ion</vt:lpstr>
      <vt:lpstr>World Happiness   </vt:lpstr>
      <vt:lpstr>Team Members   </vt:lpstr>
      <vt:lpstr>World Happiness Reports</vt:lpstr>
      <vt:lpstr>World Happiness Reports</vt:lpstr>
      <vt:lpstr>How Conducted</vt:lpstr>
      <vt:lpstr>Definition</vt:lpstr>
      <vt:lpstr>Main Drivers of Happiness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Data Sets used in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 Project</dc:title>
  <dc:creator>rxt2</dc:creator>
  <cp:lastModifiedBy>Ricardo Tirado</cp:lastModifiedBy>
  <cp:revision>61</cp:revision>
  <dcterms:modified xsi:type="dcterms:W3CDTF">2018-04-19T01:45:59Z</dcterms:modified>
</cp:coreProperties>
</file>